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7"/>
  </p:notesMasterIdLst>
  <p:sldIdLst>
    <p:sldId id="256" r:id="rId2"/>
    <p:sldId id="259" r:id="rId3"/>
    <p:sldId id="266" r:id="rId4"/>
    <p:sldId id="260" r:id="rId5"/>
    <p:sldId id="261" r:id="rId6"/>
    <p:sldId id="282" r:id="rId7"/>
    <p:sldId id="275" r:id="rId8"/>
    <p:sldId id="276" r:id="rId9"/>
    <p:sldId id="278" r:id="rId10"/>
    <p:sldId id="277" r:id="rId11"/>
    <p:sldId id="265" r:id="rId12"/>
    <p:sldId id="270" r:id="rId13"/>
    <p:sldId id="279" r:id="rId14"/>
    <p:sldId id="281" r:id="rId15"/>
    <p:sldId id="280" r:id="rId16"/>
  </p:sldIdLst>
  <p:sldSz cx="18288000" cy="10287000"/>
  <p:notesSz cx="6858000" cy="9144000"/>
  <p:embeddedFontLst>
    <p:embeddedFont>
      <p:font typeface="Inter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9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A13F4BFE-65CD-F2B9-A2B5-7956FDEC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:notes">
            <a:extLst>
              <a:ext uri="{FF2B5EF4-FFF2-40B4-BE49-F238E27FC236}">
                <a16:creationId xmlns:a16="http://schemas.microsoft.com/office/drawing/2014/main" id="{FA84ECDE-15D3-1DA5-854C-8D2AF01A9B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1:notes">
            <a:extLst>
              <a:ext uri="{FF2B5EF4-FFF2-40B4-BE49-F238E27FC236}">
                <a16:creationId xmlns:a16="http://schemas.microsoft.com/office/drawing/2014/main" id="{F8773723-2D1A-E9B3-E463-5EEFFB1940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575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F9119C2B-7500-F1C8-BB14-EF5E035A2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>
            <a:extLst>
              <a:ext uri="{FF2B5EF4-FFF2-40B4-BE49-F238E27FC236}">
                <a16:creationId xmlns:a16="http://schemas.microsoft.com/office/drawing/2014/main" id="{DD481ACC-1308-27E9-95B9-DE3FB7DF8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10:notes">
            <a:extLst>
              <a:ext uri="{FF2B5EF4-FFF2-40B4-BE49-F238E27FC236}">
                <a16:creationId xmlns:a16="http://schemas.microsoft.com/office/drawing/2014/main" id="{923F65C2-5B5B-A3DD-BADD-C00EF6727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0434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F9119C2B-7500-F1C8-BB14-EF5E035A2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>
            <a:extLst>
              <a:ext uri="{FF2B5EF4-FFF2-40B4-BE49-F238E27FC236}">
                <a16:creationId xmlns:a16="http://schemas.microsoft.com/office/drawing/2014/main" id="{DD481ACC-1308-27E9-95B9-DE3FB7DF8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10:notes">
            <a:extLst>
              <a:ext uri="{FF2B5EF4-FFF2-40B4-BE49-F238E27FC236}">
                <a16:creationId xmlns:a16="http://schemas.microsoft.com/office/drawing/2014/main" id="{923F65C2-5B5B-A3DD-BADD-C00EF6727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95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F9119C2B-7500-F1C8-BB14-EF5E035A2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>
            <a:extLst>
              <a:ext uri="{FF2B5EF4-FFF2-40B4-BE49-F238E27FC236}">
                <a16:creationId xmlns:a16="http://schemas.microsoft.com/office/drawing/2014/main" id="{DD481ACC-1308-27E9-95B9-DE3FB7DF8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10:notes">
            <a:extLst>
              <a:ext uri="{FF2B5EF4-FFF2-40B4-BE49-F238E27FC236}">
                <a16:creationId xmlns:a16="http://schemas.microsoft.com/office/drawing/2014/main" id="{923F65C2-5B5B-A3DD-BADD-C00EF6727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43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74717544-D606-2686-560B-28489BD92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:notes">
            <a:extLst>
              <a:ext uri="{FF2B5EF4-FFF2-40B4-BE49-F238E27FC236}">
                <a16:creationId xmlns:a16="http://schemas.microsoft.com/office/drawing/2014/main" id="{68385FBB-95E3-78DF-C25B-21C3B096D4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1:notes">
            <a:extLst>
              <a:ext uri="{FF2B5EF4-FFF2-40B4-BE49-F238E27FC236}">
                <a16:creationId xmlns:a16="http://schemas.microsoft.com/office/drawing/2014/main" id="{EC535AFE-A9BE-03EA-1F19-C0E0E4388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341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AB070A41-9DD7-25BE-E2AC-383E1F505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:notes">
            <a:extLst>
              <a:ext uri="{FF2B5EF4-FFF2-40B4-BE49-F238E27FC236}">
                <a16:creationId xmlns:a16="http://schemas.microsoft.com/office/drawing/2014/main" id="{77AAF5E4-F4A9-39CC-1919-E31E1240D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1:notes">
            <a:extLst>
              <a:ext uri="{FF2B5EF4-FFF2-40B4-BE49-F238E27FC236}">
                <a16:creationId xmlns:a16="http://schemas.microsoft.com/office/drawing/2014/main" id="{A4FF0835-0240-AE1C-E132-3628C42D60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3455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FBB978D5-E089-98DB-7CDB-B2B4E2611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:notes">
            <a:extLst>
              <a:ext uri="{FF2B5EF4-FFF2-40B4-BE49-F238E27FC236}">
                <a16:creationId xmlns:a16="http://schemas.microsoft.com/office/drawing/2014/main" id="{4F1854B4-334B-3CF5-25F1-A71E21021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1:notes">
            <a:extLst>
              <a:ext uri="{FF2B5EF4-FFF2-40B4-BE49-F238E27FC236}">
                <a16:creationId xmlns:a16="http://schemas.microsoft.com/office/drawing/2014/main" id="{E676A36C-A6D5-2000-4B68-24EBF4521B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31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8F09B47C-31EB-0180-9012-453B144CE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:notes">
            <a:extLst>
              <a:ext uri="{FF2B5EF4-FFF2-40B4-BE49-F238E27FC236}">
                <a16:creationId xmlns:a16="http://schemas.microsoft.com/office/drawing/2014/main" id="{86E64CAE-2541-0268-4B2A-974A92F15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1:notes">
            <a:extLst>
              <a:ext uri="{FF2B5EF4-FFF2-40B4-BE49-F238E27FC236}">
                <a16:creationId xmlns:a16="http://schemas.microsoft.com/office/drawing/2014/main" id="{47CDF5A4-0F6C-0E68-20BE-F72CB7EDB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79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62900" y="-3812039"/>
            <a:ext cx="26805775" cy="173163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3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body" idx="3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12275536" y="7539400"/>
            <a:ext cx="1736080" cy="1736080"/>
            <a:chOff x="0" y="0"/>
            <a:chExt cx="2314773" cy="2314773"/>
          </a:xfrm>
        </p:grpSpPr>
        <p:grpSp>
          <p:nvGrpSpPr>
            <p:cNvPr id="24" name="Google Shape;24;p3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7" name="Google Shape;27;p3"/>
            <p:cNvCxnSpPr/>
            <p:nvPr/>
          </p:nvCxnSpPr>
          <p:spPr>
            <a:xfrm rot="10800000" flipH="1">
              <a:off x="542969" y="627870"/>
              <a:ext cx="1154100" cy="115410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3"/>
            <p:cNvCxnSpPr/>
            <p:nvPr/>
          </p:nvCxnSpPr>
          <p:spPr>
            <a:xfrm rot="10800000">
              <a:off x="1711877" y="539088"/>
              <a:ext cx="0" cy="89070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884889" y="602896"/>
              <a:ext cx="890700" cy="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028700" y="7212889"/>
            <a:ext cx="11183100" cy="165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3"/>
          </p:nvPr>
        </p:nvSpPr>
        <p:spPr>
          <a:xfrm>
            <a:off x="1034150" y="1143000"/>
            <a:ext cx="10994700" cy="113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36" name="Google Shape;36;p4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4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body" idx="4"/>
          </p:nvPr>
        </p:nvSpPr>
        <p:spPr>
          <a:xfrm>
            <a:off x="1039100" y="29094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5"/>
          </p:nvPr>
        </p:nvSpPr>
        <p:spPr>
          <a:xfrm>
            <a:off x="1039100" y="33963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6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1" name="Google Shape;4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31150" y="2677050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075" y="4362500"/>
            <a:ext cx="2728225" cy="13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1150" y="6048047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1157" y="7733525"/>
            <a:ext cx="2728218" cy="134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4"/>
          <p:cNvCxnSpPr/>
          <p:nvPr/>
        </p:nvCxnSpPr>
        <p:spPr>
          <a:xfrm>
            <a:off x="1028700" y="2506857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4"/>
          <p:cNvCxnSpPr/>
          <p:nvPr/>
        </p:nvCxnSpPr>
        <p:spPr>
          <a:xfrm>
            <a:off x="1028700" y="4192337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4"/>
          <p:cNvCxnSpPr/>
          <p:nvPr/>
        </p:nvCxnSpPr>
        <p:spPr>
          <a:xfrm>
            <a:off x="1028700" y="5877816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4"/>
          <p:cNvCxnSpPr/>
          <p:nvPr/>
        </p:nvCxnSpPr>
        <p:spPr>
          <a:xfrm>
            <a:off x="1028700" y="7563296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4"/>
          <p:cNvCxnSpPr/>
          <p:nvPr/>
        </p:nvCxnSpPr>
        <p:spPr>
          <a:xfrm>
            <a:off x="1028700" y="9248775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" name="Google Shape;50;p4"/>
          <p:cNvGrpSpPr/>
          <p:nvPr/>
        </p:nvGrpSpPr>
        <p:grpSpPr>
          <a:xfrm rot="2700000">
            <a:off x="6693590" y="2846056"/>
            <a:ext cx="1007002" cy="1007002"/>
            <a:chOff x="0" y="19"/>
            <a:chExt cx="1342746" cy="1342746"/>
          </a:xfrm>
        </p:grpSpPr>
        <p:grpSp>
          <p:nvGrpSpPr>
            <p:cNvPr id="51" name="Google Shape;51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53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4" name="Google Shape;54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7" name="Google Shape;57;p4"/>
          <p:cNvGrpSpPr/>
          <p:nvPr/>
        </p:nvGrpSpPr>
        <p:grpSpPr>
          <a:xfrm rot="2700000">
            <a:off x="6693590" y="4534254"/>
            <a:ext cx="1007002" cy="1007002"/>
            <a:chOff x="0" y="19"/>
            <a:chExt cx="1342746" cy="1342746"/>
          </a:xfrm>
        </p:grpSpPr>
        <p:grpSp>
          <p:nvGrpSpPr>
            <p:cNvPr id="58" name="Google Shape;58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1" name="Google Shape;61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4" name="Google Shape;64;p4"/>
          <p:cNvGrpSpPr/>
          <p:nvPr/>
        </p:nvGrpSpPr>
        <p:grpSpPr>
          <a:xfrm rot="2700000">
            <a:off x="6693590" y="6219734"/>
            <a:ext cx="1007002" cy="1007002"/>
            <a:chOff x="0" y="19"/>
            <a:chExt cx="1342746" cy="1342746"/>
          </a:xfrm>
        </p:grpSpPr>
        <p:grpSp>
          <p:nvGrpSpPr>
            <p:cNvPr id="65" name="Google Shape;65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67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" name="Google Shape;68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1" name="Google Shape;71;p4"/>
          <p:cNvGrpSpPr/>
          <p:nvPr/>
        </p:nvGrpSpPr>
        <p:grpSpPr>
          <a:xfrm rot="2700000">
            <a:off x="6693590" y="7907932"/>
            <a:ext cx="1007002" cy="1007002"/>
            <a:chOff x="0" y="19"/>
            <a:chExt cx="1342746" cy="1342746"/>
          </a:xfrm>
        </p:grpSpPr>
        <p:grpSp>
          <p:nvGrpSpPr>
            <p:cNvPr id="72" name="Google Shape;72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5" name="Google Shape;75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8" name="Google Shape;78;p4"/>
          <p:cNvSpPr txBox="1">
            <a:spLocks noGrp="1"/>
          </p:cNvSpPr>
          <p:nvPr>
            <p:ph type="body" idx="7"/>
          </p:nvPr>
        </p:nvSpPr>
        <p:spPr>
          <a:xfrm>
            <a:off x="1039100" y="455448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8"/>
          </p:nvPr>
        </p:nvSpPr>
        <p:spPr>
          <a:xfrm>
            <a:off x="1039100" y="504138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9"/>
          </p:nvPr>
        </p:nvSpPr>
        <p:spPr>
          <a:xfrm>
            <a:off x="1039100" y="62336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3"/>
          </p:nvPr>
        </p:nvSpPr>
        <p:spPr>
          <a:xfrm>
            <a:off x="1039100" y="67205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4"/>
          </p:nvPr>
        </p:nvSpPr>
        <p:spPr>
          <a:xfrm>
            <a:off x="1039100" y="791913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body" idx="15"/>
          </p:nvPr>
        </p:nvSpPr>
        <p:spPr>
          <a:xfrm>
            <a:off x="1039100" y="840603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e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1039100" y="4085275"/>
            <a:ext cx="7412400" cy="40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1034150" y="2064850"/>
            <a:ext cx="7488300" cy="113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2326" y="402"/>
            <a:ext cx="9529250" cy="143288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"/>
          <p:cNvSpPr txBox="1">
            <a:spLocks noGrp="1"/>
          </p:cNvSpPr>
          <p:nvPr>
            <p:ph type="body" idx="3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4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grpSp>
        <p:nvGrpSpPr>
          <p:cNvPr id="90" name="Google Shape;90;p5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91" name="Google Shape;91;p5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5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5"/>
          <p:cNvSpPr>
            <a:spLocks noGrp="1"/>
          </p:cNvSpPr>
          <p:nvPr>
            <p:ph type="pic" idx="5"/>
          </p:nvPr>
        </p:nvSpPr>
        <p:spPr>
          <a:xfrm>
            <a:off x="8758800" y="1031400"/>
            <a:ext cx="9529200" cy="92556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5"/>
          <p:cNvSpPr txBox="1">
            <a:spLocks noGrp="1"/>
          </p:cNvSpPr>
          <p:nvPr>
            <p:ph type="body" idx="6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wo" type="twoObj">
  <p:cSld name="TWO_OBJEC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6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97" name="Google Shape;97;p6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6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00" name="Google Shape;100;p6"/>
          <p:cNvGrpSpPr/>
          <p:nvPr/>
        </p:nvGrpSpPr>
        <p:grpSpPr>
          <a:xfrm>
            <a:off x="1028700" y="5151020"/>
            <a:ext cx="4552003" cy="3944749"/>
            <a:chOff x="0" y="-47625"/>
            <a:chExt cx="807107" cy="699436"/>
          </a:xfrm>
        </p:grpSpPr>
        <p:sp>
          <p:nvSpPr>
            <p:cNvPr id="101" name="Google Shape;101;p6"/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 extrusionOk="0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6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1291575" y="5847750"/>
            <a:ext cx="4026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3"/>
          </p:nvPr>
        </p:nvSpPr>
        <p:spPr>
          <a:xfrm>
            <a:off x="1291575" y="6592150"/>
            <a:ext cx="4026300" cy="1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body" idx="4"/>
          </p:nvPr>
        </p:nvSpPr>
        <p:spPr>
          <a:xfrm>
            <a:off x="1033650" y="2532150"/>
            <a:ext cx="9403800" cy="26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subTitle" idx="5"/>
          </p:nvPr>
        </p:nvSpPr>
        <p:spPr>
          <a:xfrm>
            <a:off x="1028700" y="1379475"/>
            <a:ext cx="9403800" cy="113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00925" y="-909075"/>
            <a:ext cx="11694102" cy="13144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>
            <a:spLocks noGrp="1"/>
          </p:cNvSpPr>
          <p:nvPr>
            <p:ph type="body" idx="6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7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10" name="Google Shape;110;p6"/>
          <p:cNvSpPr>
            <a:spLocks noGrp="1"/>
          </p:cNvSpPr>
          <p:nvPr>
            <p:ph type="pic" idx="8"/>
          </p:nvPr>
        </p:nvSpPr>
        <p:spPr>
          <a:xfrm>
            <a:off x="10732050" y="1031400"/>
            <a:ext cx="7556100" cy="925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1" name="Google Shape;111;p6"/>
          <p:cNvGrpSpPr/>
          <p:nvPr/>
        </p:nvGrpSpPr>
        <p:grpSpPr>
          <a:xfrm>
            <a:off x="5880367" y="5151020"/>
            <a:ext cx="4552003" cy="3944749"/>
            <a:chOff x="0" y="-47625"/>
            <a:chExt cx="807107" cy="699436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 extrusionOk="0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6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6"/>
          <p:cNvSpPr txBox="1">
            <a:spLocks noGrp="1"/>
          </p:cNvSpPr>
          <p:nvPr>
            <p:ph type="body" idx="9"/>
          </p:nvPr>
        </p:nvSpPr>
        <p:spPr>
          <a:xfrm>
            <a:off x="6143225" y="5847750"/>
            <a:ext cx="4026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3"/>
          </p:nvPr>
        </p:nvSpPr>
        <p:spPr>
          <a:xfrm>
            <a:off x="6143225" y="6592150"/>
            <a:ext cx="4026300" cy="1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hree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1950" y="-2784250"/>
            <a:ext cx="19227899" cy="7379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7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119" name="Google Shape;119;p7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7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2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3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24" name="Google Shape;124;p7"/>
          <p:cNvSpPr>
            <a:spLocks noGrp="1"/>
          </p:cNvSpPr>
          <p:nvPr>
            <p:ph type="pic" idx="4"/>
          </p:nvPr>
        </p:nvSpPr>
        <p:spPr>
          <a:xfrm>
            <a:off x="1028700" y="2948950"/>
            <a:ext cx="8711400" cy="62604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7"/>
          <p:cNvSpPr txBox="1">
            <a:spLocks noGrp="1"/>
          </p:cNvSpPr>
          <p:nvPr>
            <p:ph type="body" idx="5"/>
          </p:nvPr>
        </p:nvSpPr>
        <p:spPr>
          <a:xfrm>
            <a:off x="10535975" y="2948950"/>
            <a:ext cx="6723300" cy="6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6"/>
          </p:nvPr>
        </p:nvSpPr>
        <p:spPr>
          <a:xfrm>
            <a:off x="1028700" y="1147775"/>
            <a:ext cx="8711400" cy="113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05718" y="-371150"/>
            <a:ext cx="28899436" cy="1223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8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8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 txBox="1">
            <a:spLocks noGrp="1"/>
          </p:cNvSpPr>
          <p:nvPr>
            <p:ph type="body" idx="1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8"/>
          <p:cNvSpPr txBox="1">
            <a:spLocks noGrp="1"/>
          </p:cNvSpPr>
          <p:nvPr>
            <p:ph type="body" idx="2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subTitle" idx="3"/>
          </p:nvPr>
        </p:nvSpPr>
        <p:spPr>
          <a:xfrm>
            <a:off x="1028700" y="7216000"/>
            <a:ext cx="5018400" cy="20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body" idx="4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36" name="Google Shape;136;p8"/>
          <p:cNvSpPr>
            <a:spLocks noGrp="1"/>
          </p:cNvSpPr>
          <p:nvPr>
            <p:ph type="pic" idx="5"/>
          </p:nvPr>
        </p:nvSpPr>
        <p:spPr>
          <a:xfrm>
            <a:off x="1029725" y="1029725"/>
            <a:ext cx="5045700" cy="58179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7" name="Google Shape;137;p8"/>
          <p:cNvSpPr>
            <a:spLocks noGrp="1"/>
          </p:cNvSpPr>
          <p:nvPr>
            <p:ph type="pic" idx="6"/>
          </p:nvPr>
        </p:nvSpPr>
        <p:spPr>
          <a:xfrm>
            <a:off x="6900525" y="1022850"/>
            <a:ext cx="5408700" cy="37710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8" name="Google Shape;138;p8"/>
          <p:cNvSpPr>
            <a:spLocks noGrp="1"/>
          </p:cNvSpPr>
          <p:nvPr>
            <p:ph type="pic" idx="7"/>
          </p:nvPr>
        </p:nvSpPr>
        <p:spPr>
          <a:xfrm>
            <a:off x="6916675" y="5487350"/>
            <a:ext cx="5408700" cy="37710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9" name="Google Shape;139;p8"/>
          <p:cNvSpPr>
            <a:spLocks noGrp="1"/>
          </p:cNvSpPr>
          <p:nvPr>
            <p:ph type="pic" idx="8"/>
          </p:nvPr>
        </p:nvSpPr>
        <p:spPr>
          <a:xfrm>
            <a:off x="13166625" y="1047650"/>
            <a:ext cx="4092600" cy="82107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Inter"/>
              <a:buNone/>
              <a:defRPr sz="140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6858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nter"/>
              <a:buChar char="•"/>
              <a:defRPr sz="7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3180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Char char="–"/>
              <a:defRPr sz="32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619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•"/>
              <a:defRPr sz="21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–"/>
              <a:defRPr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reddit.com/r/gamedev/comments/122wegt/lightweight_c_gui_libraryframework_for_gam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@TheCherno/videos" TargetMode="External"/><Relationship Id="rId5" Type="http://schemas.openxmlformats.org/officeDocument/2006/relationships/hyperlink" Target="https://github.com/id-Software/Quake/tree/master/WinQuake" TargetMode="External"/><Relationship Id="rId4" Type="http://schemas.openxmlformats.org/officeDocument/2006/relationships/hyperlink" Target="https://www.gameenginebook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079" y="0"/>
            <a:ext cx="20112927" cy="1863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4">
            <a:alphaModFix/>
          </a:blip>
          <a:srcRect l="28186"/>
          <a:stretch/>
        </p:blipFill>
        <p:spPr>
          <a:xfrm>
            <a:off x="-2" y="1028700"/>
            <a:ext cx="7999998" cy="8231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9"/>
          <p:cNvGrpSpPr/>
          <p:nvPr/>
        </p:nvGrpSpPr>
        <p:grpSpPr>
          <a:xfrm>
            <a:off x="571751" y="296164"/>
            <a:ext cx="2220518" cy="663574"/>
            <a:chOff x="0" y="0"/>
            <a:chExt cx="398613" cy="85850"/>
          </a:xfrm>
        </p:grpSpPr>
        <p:sp>
          <p:nvSpPr>
            <p:cNvPr id="147" name="Google Shape;147;p9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9"/>
            <p:cNvSpPr txBox="1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9"/>
          <p:cNvSpPr txBox="1"/>
          <p:nvPr/>
        </p:nvSpPr>
        <p:spPr>
          <a:xfrm>
            <a:off x="1028700" y="4255600"/>
            <a:ext cx="16230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LAG Engine</a:t>
            </a:r>
            <a:endParaRPr lang="en-US" sz="12000" dirty="0"/>
          </a:p>
        </p:txBody>
      </p:sp>
      <p:sp>
        <p:nvSpPr>
          <p:cNvPr id="150" name="Google Shape;150;p9"/>
          <p:cNvSpPr txBox="1"/>
          <p:nvPr/>
        </p:nvSpPr>
        <p:spPr>
          <a:xfrm>
            <a:off x="1234349" y="6001150"/>
            <a:ext cx="61707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Game Engine of the Future</a:t>
            </a:r>
            <a:endParaRPr dirty="0"/>
          </a:p>
        </p:txBody>
      </p:sp>
      <p:sp>
        <p:nvSpPr>
          <p:cNvPr id="151" name="Google Shape;151;p9"/>
          <p:cNvSpPr txBox="1"/>
          <p:nvPr/>
        </p:nvSpPr>
        <p:spPr>
          <a:xfrm>
            <a:off x="301298" y="444144"/>
            <a:ext cx="2761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Satrajit Ghosh</a:t>
            </a:r>
          </a:p>
        </p:txBody>
      </p:sp>
      <p:sp>
        <p:nvSpPr>
          <p:cNvPr id="152" name="Google Shape;152;p9"/>
          <p:cNvSpPr txBox="1"/>
          <p:nvPr/>
        </p:nvSpPr>
        <p:spPr>
          <a:xfrm>
            <a:off x="16292775" y="418888"/>
            <a:ext cx="966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 sz="1800" dirty="0"/>
          </a:p>
        </p:txBody>
      </p:sp>
      <p:sp>
        <p:nvSpPr>
          <p:cNvPr id="153" name="Google Shape;153;p9"/>
          <p:cNvSpPr txBox="1"/>
          <p:nvPr/>
        </p:nvSpPr>
        <p:spPr>
          <a:xfrm>
            <a:off x="7284125" y="418888"/>
            <a:ext cx="37197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Final Project Presentation</a:t>
            </a:r>
            <a:endParaRPr lang="en-US" sz="1800" dirty="0"/>
          </a:p>
        </p:txBody>
      </p:sp>
      <p:grpSp>
        <p:nvGrpSpPr>
          <p:cNvPr id="154" name="Google Shape;154;p9"/>
          <p:cNvGrpSpPr/>
          <p:nvPr/>
        </p:nvGrpSpPr>
        <p:grpSpPr>
          <a:xfrm>
            <a:off x="11648313" y="4347469"/>
            <a:ext cx="1592062" cy="1592062"/>
            <a:chOff x="0" y="0"/>
            <a:chExt cx="2122749" cy="2122749"/>
          </a:xfrm>
        </p:grpSpPr>
        <p:grpSp>
          <p:nvGrpSpPr>
            <p:cNvPr id="155" name="Google Shape;155;p9"/>
            <p:cNvGrpSpPr/>
            <p:nvPr/>
          </p:nvGrpSpPr>
          <p:grpSpPr>
            <a:xfrm rot="-5400000">
              <a:off x="0" y="0"/>
              <a:ext cx="2122749" cy="2122749"/>
              <a:chOff x="0" y="0"/>
              <a:chExt cx="812800" cy="812800"/>
            </a:xfrm>
          </p:grpSpPr>
          <p:sp>
            <p:nvSpPr>
              <p:cNvPr id="156" name="Google Shape;15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57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58" name="Google Shape;158;p9"/>
            <p:cNvCxnSpPr/>
            <p:nvPr/>
          </p:nvCxnSpPr>
          <p:spPr>
            <a:xfrm rot="10800000" flipH="1">
              <a:off x="497926" y="575746"/>
              <a:ext cx="1058399" cy="1058399"/>
            </a:xfrm>
            <a:prstGeom prst="straightConnector1">
              <a:avLst/>
            </a:prstGeom>
            <a:noFill/>
            <a:ln w="1298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9"/>
            <p:cNvCxnSpPr/>
            <p:nvPr/>
          </p:nvCxnSpPr>
          <p:spPr>
            <a:xfrm rot="10800000">
              <a:off x="1569867" y="494456"/>
              <a:ext cx="0" cy="816723"/>
            </a:xfrm>
            <a:prstGeom prst="straightConnector1">
              <a:avLst/>
            </a:prstGeom>
            <a:noFill/>
            <a:ln w="1298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9"/>
            <p:cNvCxnSpPr/>
            <p:nvPr/>
          </p:nvCxnSpPr>
          <p:spPr>
            <a:xfrm rot="10800000">
              <a:off x="811570" y="552883"/>
              <a:ext cx="816723" cy="0"/>
            </a:xfrm>
            <a:prstGeom prst="straightConnector1">
              <a:avLst/>
            </a:prstGeom>
            <a:noFill/>
            <a:ln w="1298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61" name="Google Shape;161;p9"/>
          <p:cNvCxnSpPr>
            <a:cxnSpLocks/>
          </p:cNvCxnSpPr>
          <p:nvPr/>
        </p:nvCxnSpPr>
        <p:spPr>
          <a:xfrm>
            <a:off x="6003902" y="6185816"/>
            <a:ext cx="10528716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7">
          <a:extLst>
            <a:ext uri="{FF2B5EF4-FFF2-40B4-BE49-F238E27FC236}">
              <a16:creationId xmlns:a16="http://schemas.microsoft.com/office/drawing/2014/main" id="{16294360-C8D9-6DC8-08C4-4F071FAF0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">
            <a:extLst>
              <a:ext uri="{FF2B5EF4-FFF2-40B4-BE49-F238E27FC236}">
                <a16:creationId xmlns:a16="http://schemas.microsoft.com/office/drawing/2014/main" id="{3F3EC46B-82C5-2BAD-3EF6-BB26C1647E8C}"/>
              </a:ext>
            </a:extLst>
          </p:cNvPr>
          <p:cNvSpPr/>
          <p:nvPr/>
        </p:nvSpPr>
        <p:spPr>
          <a:xfrm>
            <a:off x="831254" y="-5238250"/>
            <a:ext cx="13670662" cy="10099201"/>
          </a:xfrm>
          <a:custGeom>
            <a:avLst/>
            <a:gdLst/>
            <a:ahLst/>
            <a:cxnLst/>
            <a:rect l="l" t="t" r="r" b="b"/>
            <a:pathLst>
              <a:path w="13670662" h="10099201" extrusionOk="0">
                <a:moveTo>
                  <a:pt x="0" y="0"/>
                </a:moveTo>
                <a:lnTo>
                  <a:pt x="13670662" y="0"/>
                </a:lnTo>
                <a:lnTo>
                  <a:pt x="13670662" y="10099202"/>
                </a:lnTo>
                <a:lnTo>
                  <a:pt x="0" y="1009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29" name="Google Shape;429;p19">
            <a:extLst>
              <a:ext uri="{FF2B5EF4-FFF2-40B4-BE49-F238E27FC236}">
                <a16:creationId xmlns:a16="http://schemas.microsoft.com/office/drawing/2014/main" id="{817B30E9-EEAC-E6E0-C4A4-798A35173251}"/>
              </a:ext>
            </a:extLst>
          </p:cNvPr>
          <p:cNvSpPr txBox="1"/>
          <p:nvPr/>
        </p:nvSpPr>
        <p:spPr>
          <a:xfrm>
            <a:off x="3650591" y="922816"/>
            <a:ext cx="937949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Current Temporary UI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3B103EF-A673-B219-C8AB-09CB8FFA6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54" y="5747881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0E83C-2226-EA27-398E-E075163F5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537" y="3435339"/>
            <a:ext cx="11196747" cy="59176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3884486-FF85-1090-8A3F-42C3AC1D7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16" y="2193037"/>
            <a:ext cx="5305471" cy="7786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The current UI is implemented using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ImGui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, chosen for its ease of integration and real-time flexibility during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It provides temporary controls for adjusting cloth physics parameters, toggling ball spawning, and visual debugging (e.g., wireframes, normals).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UI elements are defined in the main render loop, allowing immediate feedback during simulation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While effective for prototyping, it lacks custom styling and layout flexibility suitable for a full game engine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Future upgrades include replacing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ImGui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with a custom dockable GUI system or integrating Dear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ImGui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+ ImGuizmo for 3D transform editing.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Long-term plans involve building a node-based editor and panel system similar to commercial engines like Unity or Godot.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BFA84-5184-A532-A0B4-9DBC5B099328}"/>
              </a:ext>
            </a:extLst>
          </p:cNvPr>
          <p:cNvSpPr txBox="1"/>
          <p:nvPr/>
        </p:nvSpPr>
        <p:spPr>
          <a:xfrm>
            <a:off x="10831420" y="9610452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Current UI made using Imgui</a:t>
            </a:r>
          </a:p>
        </p:txBody>
      </p:sp>
    </p:spTree>
    <p:extLst>
      <p:ext uri="{BB962C8B-B14F-4D97-AF65-F5344CB8AC3E}">
        <p14:creationId xmlns:p14="http://schemas.microsoft.com/office/powerpoint/2010/main" val="129736606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05718" y="-371150"/>
            <a:ext cx="28899436" cy="122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8"/>
          <p:cNvPicPr preferRelativeResize="0"/>
          <p:nvPr/>
        </p:nvPicPr>
        <p:blipFill>
          <a:blip r:embed="rId4"/>
          <a:srcRect l="-322" t="-685" r="-161" b="685"/>
          <a:stretch/>
        </p:blipFill>
        <p:spPr>
          <a:xfrm>
            <a:off x="737675" y="536100"/>
            <a:ext cx="9028227" cy="4401192"/>
          </a:xfrm>
          <a:prstGeom prst="roundRect">
            <a:avLst>
              <a:gd name="adj" fmla="val 5897"/>
            </a:avLst>
          </a:prstGeom>
          <a:noFill/>
          <a:ln>
            <a:noFill/>
          </a:ln>
        </p:spPr>
      </p:pic>
      <p:sp>
        <p:nvSpPr>
          <p:cNvPr id="407" name="Google Shape;407;p18"/>
          <p:cNvSpPr txBox="1"/>
          <p:nvPr/>
        </p:nvSpPr>
        <p:spPr>
          <a:xfrm>
            <a:off x="1024854" y="7370445"/>
            <a:ext cx="50184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Proposed UI/UX</a:t>
            </a:r>
            <a:endParaRPr lang="en-US" dirty="0"/>
          </a:p>
        </p:txBody>
      </p:sp>
      <p:sp>
        <p:nvSpPr>
          <p:cNvPr id="411" name="Google Shape;411;p18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B79A3-005F-F1BA-40B0-1EE36F0CA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497" y="563597"/>
            <a:ext cx="6517131" cy="4563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286ECC-72B9-BCED-4D60-B98F1B702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552" y="5353043"/>
            <a:ext cx="10162392" cy="446682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23"/>
          <p:cNvPicPr preferRelativeResize="0"/>
          <p:nvPr/>
        </p:nvPicPr>
        <p:blipFill>
          <a:blip r:embed="rId3">
            <a:alphaModFix amt="70000"/>
          </a:blip>
          <a:srcRect/>
          <a:stretch/>
        </p:blipFill>
        <p:spPr>
          <a:xfrm>
            <a:off x="0" y="-133514"/>
            <a:ext cx="18288001" cy="10420513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3"/>
          <p:cNvSpPr txBox="1"/>
          <p:nvPr/>
        </p:nvSpPr>
        <p:spPr>
          <a:xfrm>
            <a:off x="1264674" y="1130710"/>
            <a:ext cx="568181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Demo</a:t>
            </a:r>
            <a:endParaRPr lang="en-US" sz="12000" dirty="0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D7160A7D-C5BC-2516-72DC-56A85657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>
            <a:extLst>
              <a:ext uri="{FF2B5EF4-FFF2-40B4-BE49-F238E27FC236}">
                <a16:creationId xmlns:a16="http://schemas.microsoft.com/office/drawing/2014/main" id="{751816B8-30DD-9BF5-B098-6D372109BAE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427638" y="-432110"/>
            <a:ext cx="28899436" cy="122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8">
            <a:extLst>
              <a:ext uri="{FF2B5EF4-FFF2-40B4-BE49-F238E27FC236}">
                <a16:creationId xmlns:a16="http://schemas.microsoft.com/office/drawing/2014/main" id="{9F3E38E8-4D57-CC5D-2971-7F59C48A4122}"/>
              </a:ext>
            </a:extLst>
          </p:cNvPr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Name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78F88E-B6C0-74D0-1863-C2ECC698AF19}"/>
              </a:ext>
            </a:extLst>
          </p:cNvPr>
          <p:cNvSpPr txBox="1"/>
          <p:nvPr/>
        </p:nvSpPr>
        <p:spPr>
          <a:xfrm>
            <a:off x="3815996" y="9402359"/>
            <a:ext cx="11702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2D cloth physics demonstration rendered with wireframe visualization, illustrating spring-based constraint resolution and projectile impact.</a:t>
            </a:r>
          </a:p>
        </p:txBody>
      </p:sp>
      <p:pic>
        <p:nvPicPr>
          <p:cNvPr id="2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D10EE7AF-EF14-F143-B8E5-7409A8D25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8288000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94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D7160A7D-C5BC-2516-72DC-56A85657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>
            <a:extLst>
              <a:ext uri="{FF2B5EF4-FFF2-40B4-BE49-F238E27FC236}">
                <a16:creationId xmlns:a16="http://schemas.microsoft.com/office/drawing/2014/main" id="{751816B8-30DD-9BF5-B098-6D372109BAE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05718" y="-371150"/>
            <a:ext cx="28899436" cy="122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8">
            <a:extLst>
              <a:ext uri="{FF2B5EF4-FFF2-40B4-BE49-F238E27FC236}">
                <a16:creationId xmlns:a16="http://schemas.microsoft.com/office/drawing/2014/main" id="{9F3E38E8-4D57-CC5D-2971-7F59C48A4122}"/>
              </a:ext>
            </a:extLst>
          </p:cNvPr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Name</a:t>
            </a:r>
            <a:endParaRPr dirty="0"/>
          </a:p>
        </p:txBody>
      </p:sp>
      <p:pic>
        <p:nvPicPr>
          <p:cNvPr id="4" name="Untitled design (1)">
            <a:hlinkClick r:id="" action="ppaction://media"/>
            <a:extLst>
              <a:ext uri="{FF2B5EF4-FFF2-40B4-BE49-F238E27FC236}">
                <a16:creationId xmlns:a16="http://schemas.microsoft.com/office/drawing/2014/main" id="{8729B356-92A8-8679-77FD-7A32F828F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3173"/>
            <a:ext cx="18288000" cy="9273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DFCD5-C1B9-D5E9-B4B2-1F5B1779171E}"/>
              </a:ext>
            </a:extLst>
          </p:cNvPr>
          <p:cNvSpPr txBox="1"/>
          <p:nvPr/>
        </p:nvSpPr>
        <p:spPr>
          <a:xfrm>
            <a:off x="3295088" y="9544686"/>
            <a:ext cx="10702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Real-time simulation of 3D cloth </a:t>
            </a:r>
          </a:p>
        </p:txBody>
      </p:sp>
    </p:spTree>
    <p:extLst>
      <p:ext uri="{BB962C8B-B14F-4D97-AF65-F5344CB8AC3E}">
        <p14:creationId xmlns:p14="http://schemas.microsoft.com/office/powerpoint/2010/main" val="197756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D7160A7D-C5BC-2516-72DC-56A85657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>
            <a:extLst>
              <a:ext uri="{FF2B5EF4-FFF2-40B4-BE49-F238E27FC236}">
                <a16:creationId xmlns:a16="http://schemas.microsoft.com/office/drawing/2014/main" id="{751816B8-30DD-9BF5-B098-6D372109BAE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485600" y="-251229"/>
            <a:ext cx="28899436" cy="122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8">
            <a:extLst>
              <a:ext uri="{FF2B5EF4-FFF2-40B4-BE49-F238E27FC236}">
                <a16:creationId xmlns:a16="http://schemas.microsoft.com/office/drawing/2014/main" id="{9F3E38E8-4D57-CC5D-2971-7F59C48A4122}"/>
              </a:ext>
            </a:extLst>
          </p:cNvPr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Name</a:t>
            </a:r>
            <a:endParaRPr dirty="0"/>
          </a:p>
        </p:txBody>
      </p:sp>
      <p:pic>
        <p:nvPicPr>
          <p:cNvPr id="2" name="Untitled design (2)">
            <a:hlinkClick r:id="" action="ppaction://media"/>
            <a:extLst>
              <a:ext uri="{FF2B5EF4-FFF2-40B4-BE49-F238E27FC236}">
                <a16:creationId xmlns:a16="http://schemas.microsoft.com/office/drawing/2014/main" id="{E43DDFAF-AA5B-C343-1EB3-D6A2E541B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8288000" cy="906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60017F-3B36-94B1-0F61-7F6FD27B4D86}"/>
              </a:ext>
            </a:extLst>
          </p:cNvPr>
          <p:cNvSpPr txBox="1"/>
          <p:nvPr/>
        </p:nvSpPr>
        <p:spPr>
          <a:xfrm>
            <a:off x="7512784" y="9624824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Non-Modular Cloth Simulation</a:t>
            </a:r>
          </a:p>
        </p:txBody>
      </p:sp>
    </p:spTree>
    <p:extLst>
      <p:ext uri="{BB962C8B-B14F-4D97-AF65-F5344CB8AC3E}">
        <p14:creationId xmlns:p14="http://schemas.microsoft.com/office/powerpoint/2010/main" val="6682250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326" y="402"/>
            <a:ext cx="9529250" cy="14328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2"/>
          <p:cNvPicPr preferRelativeResize="0"/>
          <p:nvPr/>
        </p:nvPicPr>
        <p:blipFill>
          <a:blip r:embed="rId4"/>
          <a:srcRect/>
          <a:stretch/>
        </p:blipFill>
        <p:spPr>
          <a:xfrm rot="1857494">
            <a:off x="9197789" y="-1645300"/>
            <a:ext cx="9095667" cy="1079087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2"/>
          <p:cNvSpPr txBox="1"/>
          <p:nvPr/>
        </p:nvSpPr>
        <p:spPr>
          <a:xfrm>
            <a:off x="756666" y="3750137"/>
            <a:ext cx="8683003" cy="497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This project presents the foundational work for a fully custom-built 2D and 3D game engine designed to support realistic physics simulation and advanced interactive systems., The engine features core mechanics such as constraint-based cloth simulation, particle dynamics, and object interaction—implemented entirely from first principles without relying on prebuilt engines . The system operates across both 2D and 3D contexts, establishing a shared physics layer that enables modular expansion.</a:t>
            </a:r>
          </a:p>
          <a:p>
            <a:r>
              <a:rPr lang="en-US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The project serves as the groundwork for a broader research trajectory and is intended to evolve into a full-fledged Master's Thesis. Future directions include parallelization of the physics system for high-performance simulation and the integration of agentic AI components to enable autonomous interactions within dynamic environments. By emphasizing control, extensibility, and a dual-dimensional architecture, this work lays the technical foundation for scalable, research-driven development in simulation and game design.</a:t>
            </a:r>
          </a:p>
          <a:p>
            <a:pPr marL="0" marR="0" lvl="1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2334744" y="1566272"/>
            <a:ext cx="59538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 sz="7200" dirty="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"/>
          <p:cNvSpPr/>
          <p:nvPr/>
        </p:nvSpPr>
        <p:spPr>
          <a:xfrm>
            <a:off x="-6044858" y="-5102881"/>
            <a:ext cx="13670662" cy="10099201"/>
          </a:xfrm>
          <a:custGeom>
            <a:avLst/>
            <a:gdLst/>
            <a:ahLst/>
            <a:cxnLst/>
            <a:rect l="l" t="t" r="r" b="b"/>
            <a:pathLst>
              <a:path w="13670662" h="10099201" extrusionOk="0">
                <a:moveTo>
                  <a:pt x="0" y="0"/>
                </a:moveTo>
                <a:lnTo>
                  <a:pt x="13670662" y="0"/>
                </a:lnTo>
                <a:lnTo>
                  <a:pt x="13670662" y="10099202"/>
                </a:lnTo>
                <a:lnTo>
                  <a:pt x="0" y="1009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29" name="Google Shape;429;p19"/>
          <p:cNvSpPr txBox="1"/>
          <p:nvPr/>
        </p:nvSpPr>
        <p:spPr>
          <a:xfrm>
            <a:off x="1028700" y="1687830"/>
            <a:ext cx="43632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F90549-2FF4-A46A-B579-C32495280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659" y="4006841"/>
            <a:ext cx="1572468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Building a game engine from scratch is a complex task that involves rendering, physics, and scene management. To guide development, foundational resources like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Game Engine Architecture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 [1], the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Quake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 source code [2], and TheCherno’s tutorials [3] were consulted. Community insights from r/gamedev [4] also helped refine lightweight UI and modular design choices.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References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[1]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https://www.gameenginebook.com/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[2]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https://github.com/id-Software/Quake/tree/master/WinQuake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[3]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https://www.youtube.com/@TheCherno/videos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[4]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https://www.reddit.com/r/gamedev/comments/122wegt/lightweight_c_gui_libraryframework_for_games/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3737" y="3030325"/>
            <a:ext cx="18805647" cy="1135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13"/>
          <p:cNvGrpSpPr/>
          <p:nvPr/>
        </p:nvGrpSpPr>
        <p:grpSpPr>
          <a:xfrm>
            <a:off x="12076486" y="1016437"/>
            <a:ext cx="5182751" cy="4089810"/>
            <a:chOff x="0" y="-47625"/>
            <a:chExt cx="918941" cy="725154"/>
          </a:xfrm>
        </p:grpSpPr>
        <p:sp>
          <p:nvSpPr>
            <p:cNvPr id="261" name="Google Shape;261;p13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 extrusionOk="0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13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13"/>
          <p:cNvGrpSpPr/>
          <p:nvPr/>
        </p:nvGrpSpPr>
        <p:grpSpPr>
          <a:xfrm>
            <a:off x="12076549" y="5168490"/>
            <a:ext cx="5182751" cy="4089810"/>
            <a:chOff x="0" y="-47625"/>
            <a:chExt cx="918941" cy="725154"/>
          </a:xfrm>
        </p:grpSpPr>
        <p:sp>
          <p:nvSpPr>
            <p:cNvPr id="264" name="Google Shape;264;p13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 extrusionOk="0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13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13"/>
          <p:cNvGrpSpPr/>
          <p:nvPr/>
        </p:nvGrpSpPr>
        <p:grpSpPr>
          <a:xfrm>
            <a:off x="5956605" y="1016437"/>
            <a:ext cx="5182751" cy="4089810"/>
            <a:chOff x="0" y="-47625"/>
            <a:chExt cx="918941" cy="725154"/>
          </a:xfrm>
        </p:grpSpPr>
        <p:sp>
          <p:nvSpPr>
            <p:cNvPr id="267" name="Google Shape;267;p13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 extrusionOk="0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13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13"/>
          <p:cNvSpPr txBox="1"/>
          <p:nvPr/>
        </p:nvSpPr>
        <p:spPr>
          <a:xfrm>
            <a:off x="1028700" y="8284845"/>
            <a:ext cx="83106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Features</a:t>
            </a:r>
            <a:endParaRPr lang="en-US" dirty="0"/>
          </a:p>
        </p:txBody>
      </p:sp>
      <p:sp>
        <p:nvSpPr>
          <p:cNvPr id="270" name="Google Shape;270;p13"/>
          <p:cNvSpPr txBox="1"/>
          <p:nvPr/>
        </p:nvSpPr>
        <p:spPr>
          <a:xfrm>
            <a:off x="11711793" y="2074149"/>
            <a:ext cx="591213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Realistic Cloth with Dynamic Tearing</a:t>
            </a:r>
            <a:endParaRPr lang="en-US" sz="2000" dirty="0"/>
          </a:p>
        </p:txBody>
      </p:sp>
      <p:sp>
        <p:nvSpPr>
          <p:cNvPr id="271" name="Google Shape;271;p13"/>
          <p:cNvSpPr txBox="1"/>
          <p:nvPr/>
        </p:nvSpPr>
        <p:spPr>
          <a:xfrm>
            <a:off x="12375798" y="6031266"/>
            <a:ext cx="4584125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Engineered for AI and Parallel Scalability</a:t>
            </a:r>
            <a:endParaRPr sz="2000" dirty="0"/>
          </a:p>
        </p:txBody>
      </p:sp>
      <p:sp>
        <p:nvSpPr>
          <p:cNvPr id="272" name="Google Shape;272;p13"/>
          <p:cNvSpPr txBox="1"/>
          <p:nvPr/>
        </p:nvSpPr>
        <p:spPr>
          <a:xfrm>
            <a:off x="6255918" y="2113019"/>
            <a:ext cx="4584125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Dual-Dimension Physics Core</a:t>
            </a:r>
            <a:endParaRPr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74" name="Google Shape;274;p13"/>
          <p:cNvSpPr txBox="1"/>
          <p:nvPr/>
        </p:nvSpPr>
        <p:spPr>
          <a:xfrm>
            <a:off x="12523573" y="2905395"/>
            <a:ext cx="4584000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Custom-built cloth simulation with real-time deformation and tear propagation driven by constraint stress.by real-time stress thresholds for visual believability.</a:t>
            </a:r>
          </a:p>
        </p:txBody>
      </p:sp>
      <p:sp>
        <p:nvSpPr>
          <p:cNvPr id="275" name="Google Shape;275;p13"/>
          <p:cNvSpPr txBox="1"/>
          <p:nvPr/>
        </p:nvSpPr>
        <p:spPr>
          <a:xfrm>
            <a:off x="12407315" y="7213395"/>
            <a:ext cx="458400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Modular architecture designed for agentic AI integration and future parallel execution.</a:t>
            </a:r>
            <a:endParaRPr lang="en-US" sz="2000" dirty="0"/>
          </a:p>
        </p:txBody>
      </p:sp>
      <p:grpSp>
        <p:nvGrpSpPr>
          <p:cNvPr id="276" name="Google Shape;276;p13"/>
          <p:cNvGrpSpPr/>
          <p:nvPr/>
        </p:nvGrpSpPr>
        <p:grpSpPr>
          <a:xfrm>
            <a:off x="7540907" y="8206114"/>
            <a:ext cx="1007074" cy="1007074"/>
            <a:chOff x="0" y="0"/>
            <a:chExt cx="1342765" cy="1342765"/>
          </a:xfrm>
        </p:grpSpPr>
        <p:grpSp>
          <p:nvGrpSpPr>
            <p:cNvPr id="277" name="Google Shape;277;p13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id="278" name="Google Shape;2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" name="Google Shape;279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80" name="Google Shape;280;p13"/>
            <p:cNvCxnSpPr/>
            <p:nvPr/>
          </p:nvCxnSpPr>
          <p:spPr>
            <a:xfrm rot="10800000" flipH="1">
              <a:off x="314968" y="364193"/>
              <a:ext cx="669500" cy="669500"/>
            </a:xfrm>
            <a:prstGeom prst="straightConnector1">
              <a:avLst/>
            </a:prstGeom>
            <a:noFill/>
            <a:ln w="82150" cap="flat" cmpd="sng">
              <a:solidFill>
                <a:srgbClr val="7497A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p13"/>
            <p:cNvCxnSpPr/>
            <p:nvPr/>
          </p:nvCxnSpPr>
          <p:spPr>
            <a:xfrm rot="10800000">
              <a:off x="993034" y="312772"/>
              <a:ext cx="0" cy="516626"/>
            </a:xfrm>
            <a:prstGeom prst="straightConnector1">
              <a:avLst/>
            </a:prstGeom>
            <a:noFill/>
            <a:ln w="82150" cap="flat" cmpd="sng">
              <a:solidFill>
                <a:srgbClr val="7A859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p13"/>
            <p:cNvCxnSpPr/>
            <p:nvPr/>
          </p:nvCxnSpPr>
          <p:spPr>
            <a:xfrm rot="10800000">
              <a:off x="513366" y="349731"/>
              <a:ext cx="516626" cy="0"/>
            </a:xfrm>
            <a:prstGeom prst="straightConnector1">
              <a:avLst/>
            </a:prstGeom>
            <a:noFill/>
            <a:ln w="82150" cap="flat" cmpd="sng">
              <a:solidFill>
                <a:srgbClr val="8E927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4F1D6D-B812-DBEE-CFB3-6C5443590925}"/>
              </a:ext>
            </a:extLst>
          </p:cNvPr>
          <p:cNvSpPr txBox="1"/>
          <p:nvPr/>
        </p:nvSpPr>
        <p:spPr>
          <a:xfrm>
            <a:off x="6525278" y="3109853"/>
            <a:ext cx="40885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Seamless support for both 2D and 3D simulations using a unified Verlet-based physics system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875" y="-6197524"/>
            <a:ext cx="9958200" cy="9970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4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Name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E1A616-2458-8330-DF5B-81468DF5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65"/>
          <a:stretch/>
        </p:blipFill>
        <p:spPr>
          <a:xfrm>
            <a:off x="56352" y="428400"/>
            <a:ext cx="18175296" cy="9858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7">
          <a:extLst>
            <a:ext uri="{FF2B5EF4-FFF2-40B4-BE49-F238E27FC236}">
              <a16:creationId xmlns:a16="http://schemas.microsoft.com/office/drawing/2014/main" id="{4741EF38-2A14-8C0D-9938-8093D1C19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">
            <a:extLst>
              <a:ext uri="{FF2B5EF4-FFF2-40B4-BE49-F238E27FC236}">
                <a16:creationId xmlns:a16="http://schemas.microsoft.com/office/drawing/2014/main" id="{51B148E5-4D2D-FD35-983E-C16205963EB6}"/>
              </a:ext>
            </a:extLst>
          </p:cNvPr>
          <p:cNvSpPr/>
          <p:nvPr/>
        </p:nvSpPr>
        <p:spPr>
          <a:xfrm>
            <a:off x="-3723199" y="-2065990"/>
            <a:ext cx="13670662" cy="10099201"/>
          </a:xfrm>
          <a:custGeom>
            <a:avLst/>
            <a:gdLst/>
            <a:ahLst/>
            <a:cxnLst/>
            <a:rect l="l" t="t" r="r" b="b"/>
            <a:pathLst>
              <a:path w="13670662" h="10099201" extrusionOk="0">
                <a:moveTo>
                  <a:pt x="0" y="0"/>
                </a:moveTo>
                <a:lnTo>
                  <a:pt x="13670662" y="0"/>
                </a:lnTo>
                <a:lnTo>
                  <a:pt x="13670662" y="10099202"/>
                </a:lnTo>
                <a:lnTo>
                  <a:pt x="0" y="1009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29" name="Google Shape;429;p19">
            <a:extLst>
              <a:ext uri="{FF2B5EF4-FFF2-40B4-BE49-F238E27FC236}">
                <a16:creationId xmlns:a16="http://schemas.microsoft.com/office/drawing/2014/main" id="{D9181BA5-9A08-6997-BA9D-D8737A7FA6CE}"/>
              </a:ext>
            </a:extLst>
          </p:cNvPr>
          <p:cNvSpPr txBox="1"/>
          <p:nvPr/>
        </p:nvSpPr>
        <p:spPr>
          <a:xfrm>
            <a:off x="1385691" y="2035620"/>
            <a:ext cx="843139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Vertlet Integration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51543-F17A-9645-CEE9-CA71071F6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79" y="8121147"/>
            <a:ext cx="10988503" cy="1190091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0957AB55-83CC-C4FB-5080-2B1B32363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779" y="3584788"/>
            <a:ext cx="858630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Verlet Integration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a numerical method used to simulate motion without explicitly tracking velocity.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estimates a particle’s next position using its current and previous positions along with acceleration.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method offers superior stability over Euler integration, especially for systems with constraints like cloth or soft bodies.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It's ideal for real-time physics where small errors in velocity accumulation can destabilize simulations.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1997023-DE7D-79C6-25D9-F42898323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3"/>
          <a:stretch/>
        </p:blipFill>
        <p:spPr bwMode="auto">
          <a:xfrm>
            <a:off x="11606837" y="4363363"/>
            <a:ext cx="5986072" cy="493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5C6994-1480-1C55-BD5A-59CD9E079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7841" y="1978104"/>
            <a:ext cx="3083498" cy="29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2010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7">
          <a:extLst>
            <a:ext uri="{FF2B5EF4-FFF2-40B4-BE49-F238E27FC236}">
              <a16:creationId xmlns:a16="http://schemas.microsoft.com/office/drawing/2014/main" id="{7D0CF0F9-EFC4-04D7-869F-A73FDC80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">
            <a:extLst>
              <a:ext uri="{FF2B5EF4-FFF2-40B4-BE49-F238E27FC236}">
                <a16:creationId xmlns:a16="http://schemas.microsoft.com/office/drawing/2014/main" id="{B0539D94-1B0F-E164-4AD8-465B6747378B}"/>
              </a:ext>
            </a:extLst>
          </p:cNvPr>
          <p:cNvSpPr/>
          <p:nvPr/>
        </p:nvSpPr>
        <p:spPr>
          <a:xfrm>
            <a:off x="-7930475" y="-5405680"/>
            <a:ext cx="13670662" cy="10099201"/>
          </a:xfrm>
          <a:custGeom>
            <a:avLst/>
            <a:gdLst/>
            <a:ahLst/>
            <a:cxnLst/>
            <a:rect l="l" t="t" r="r" b="b"/>
            <a:pathLst>
              <a:path w="13670662" h="10099201" extrusionOk="0">
                <a:moveTo>
                  <a:pt x="0" y="0"/>
                </a:moveTo>
                <a:lnTo>
                  <a:pt x="13670662" y="0"/>
                </a:lnTo>
                <a:lnTo>
                  <a:pt x="13670662" y="10099202"/>
                </a:lnTo>
                <a:lnTo>
                  <a:pt x="0" y="1009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29" name="Google Shape;429;p19">
            <a:extLst>
              <a:ext uri="{FF2B5EF4-FFF2-40B4-BE49-F238E27FC236}">
                <a16:creationId xmlns:a16="http://schemas.microsoft.com/office/drawing/2014/main" id="{E720F7D3-8D8F-12B2-D0D5-4F6EC8E067C2}"/>
              </a:ext>
            </a:extLst>
          </p:cNvPr>
          <p:cNvSpPr txBox="1"/>
          <p:nvPr/>
        </p:nvSpPr>
        <p:spPr>
          <a:xfrm>
            <a:off x="449005" y="1433858"/>
            <a:ext cx="750070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Cloth Sim Setup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E982C86-8958-5EE8-3738-45103AFA3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05" y="2916917"/>
            <a:ext cx="984275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Cloth Simulation in 2D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Implemented in the XY plane using Cloth2D, Particle, and Constraint2D classes.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Uses Verlet integration for physics stability and smooth motion.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Includes structural, shear, and optional bending constraints.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Supports tearing by breaking constraints under stress.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Collides with Ball2D objects using simple distance checks and response forces.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Rendered as lines or mesh using basic 2D OpenGL drawing routines.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05B6EE7-A321-F9D2-27AB-526521FC1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54" y="5747881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7F928D8-ADCC-3C09-EE34-A3E194703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05" y="6040175"/>
            <a:ext cx="978184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Cloth Simulation in 3D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Implemented in the XZ plane using Cloth3D, Particle3D, and Spring3D.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Applies structural, shear, and bending springs for realistic fabric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Uses the same Verlet physics system adapted for 3D vectors.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Integrates with PhysicsWorld3D for simulation and time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Includes sphere-cloth collision with Ball3D, with realistic momentum exchange.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Dynamically updates a triangle mesh with normals for GPU rendering.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C1466-9659-3FD1-4127-61C517604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527" y="1764154"/>
            <a:ext cx="6786110" cy="3983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1007C-40CB-0171-24CB-C0B3F757B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7527" y="5941474"/>
            <a:ext cx="6670250" cy="3343668"/>
          </a:xfrm>
          <a:prstGeom prst="rect">
            <a:avLst/>
          </a:prstGeom>
        </p:spPr>
      </p:pic>
      <p:pic>
        <p:nvPicPr>
          <p:cNvPr id="10" name="Picture 9" descr="A white square object with a spring&#10;&#10;AI-generated content may be incorrect.">
            <a:extLst>
              <a:ext uri="{FF2B5EF4-FFF2-40B4-BE49-F238E27FC236}">
                <a16:creationId xmlns:a16="http://schemas.microsoft.com/office/drawing/2014/main" id="{CCCC37BF-059F-6328-564E-55B4BE255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006" y="7613308"/>
            <a:ext cx="3092970" cy="30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2108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7">
          <a:extLst>
            <a:ext uri="{FF2B5EF4-FFF2-40B4-BE49-F238E27FC236}">
              <a16:creationId xmlns:a16="http://schemas.microsoft.com/office/drawing/2014/main" id="{317B83D4-D869-CECF-CFF7-A2CD0AE0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">
            <a:extLst>
              <a:ext uri="{FF2B5EF4-FFF2-40B4-BE49-F238E27FC236}">
                <a16:creationId xmlns:a16="http://schemas.microsoft.com/office/drawing/2014/main" id="{5270BAFD-67CD-8D07-F886-F3F81AFB916F}"/>
              </a:ext>
            </a:extLst>
          </p:cNvPr>
          <p:cNvSpPr/>
          <p:nvPr/>
        </p:nvSpPr>
        <p:spPr>
          <a:xfrm>
            <a:off x="-7930475" y="-5360710"/>
            <a:ext cx="13670662" cy="10099201"/>
          </a:xfrm>
          <a:custGeom>
            <a:avLst/>
            <a:gdLst/>
            <a:ahLst/>
            <a:cxnLst/>
            <a:rect l="l" t="t" r="r" b="b"/>
            <a:pathLst>
              <a:path w="13670662" h="10099201" extrusionOk="0">
                <a:moveTo>
                  <a:pt x="0" y="0"/>
                </a:moveTo>
                <a:lnTo>
                  <a:pt x="13670662" y="0"/>
                </a:lnTo>
                <a:lnTo>
                  <a:pt x="13670662" y="10099202"/>
                </a:lnTo>
                <a:lnTo>
                  <a:pt x="0" y="1009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29" name="Google Shape;429;p19">
            <a:extLst>
              <a:ext uri="{FF2B5EF4-FFF2-40B4-BE49-F238E27FC236}">
                <a16:creationId xmlns:a16="http://schemas.microsoft.com/office/drawing/2014/main" id="{B4AE74E1-795E-2AE4-1A12-8110DB3A7F41}"/>
              </a:ext>
            </a:extLst>
          </p:cNvPr>
          <p:cNvSpPr txBox="1"/>
          <p:nvPr/>
        </p:nvSpPr>
        <p:spPr>
          <a:xfrm>
            <a:off x="449005" y="1433858"/>
            <a:ext cx="9379491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Ball Generation and Interaction in the Game Engine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5388F35-6EC6-1D2B-4B63-DE4649108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54" y="5747881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999360-E40C-EF9C-644A-B6A363371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75" y="2762934"/>
            <a:ext cx="11498156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Physics and Interaction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Balls are created dynamically in both 2D and 3D worlds using engine-specific constructors (Ball, Ball3D).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Each ball has mass, velocity, and collision bounds integrated into the Verlet physics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In 2D, collision resolution is simple and cloth reacts to contact with applied tearing force.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In 3D, the cloth-ball collision involves sphere-ray tests and normal-based force redistribution.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Rendering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Balls are rendered using custom shaders (ball.vert, ball.frag) with lighting and material parameters.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In 2D, circles are visualized via flat shaders and mesh generators.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In 3D, spheres are generated using UV-sphere triangulation and drawn with smooth lighting and depth handling.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29F2C2-6D44-76F2-0F34-58C31F057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410" y="3011286"/>
            <a:ext cx="5031199" cy="51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1365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7">
          <a:extLst>
            <a:ext uri="{FF2B5EF4-FFF2-40B4-BE49-F238E27FC236}">
              <a16:creationId xmlns:a16="http://schemas.microsoft.com/office/drawing/2014/main" id="{4522430F-9819-AB0C-16AA-E4DDF36F9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">
            <a:extLst>
              <a:ext uri="{FF2B5EF4-FFF2-40B4-BE49-F238E27FC236}">
                <a16:creationId xmlns:a16="http://schemas.microsoft.com/office/drawing/2014/main" id="{DAC25C4F-F9D0-2BF1-FF3B-55E4843D8AA2}"/>
              </a:ext>
            </a:extLst>
          </p:cNvPr>
          <p:cNvSpPr/>
          <p:nvPr/>
        </p:nvSpPr>
        <p:spPr>
          <a:xfrm>
            <a:off x="-4526662" y="5240632"/>
            <a:ext cx="13670662" cy="10099201"/>
          </a:xfrm>
          <a:custGeom>
            <a:avLst/>
            <a:gdLst/>
            <a:ahLst/>
            <a:cxnLst/>
            <a:rect l="l" t="t" r="r" b="b"/>
            <a:pathLst>
              <a:path w="13670662" h="10099201" extrusionOk="0">
                <a:moveTo>
                  <a:pt x="0" y="0"/>
                </a:moveTo>
                <a:lnTo>
                  <a:pt x="13670662" y="0"/>
                </a:lnTo>
                <a:lnTo>
                  <a:pt x="13670662" y="10099202"/>
                </a:lnTo>
                <a:lnTo>
                  <a:pt x="0" y="1009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29" name="Google Shape;429;p19">
            <a:extLst>
              <a:ext uri="{FF2B5EF4-FFF2-40B4-BE49-F238E27FC236}">
                <a16:creationId xmlns:a16="http://schemas.microsoft.com/office/drawing/2014/main" id="{9475F058-C10D-8114-0486-F98201BB0D36}"/>
              </a:ext>
            </a:extLst>
          </p:cNvPr>
          <p:cNvSpPr txBox="1"/>
          <p:nvPr/>
        </p:nvSpPr>
        <p:spPr>
          <a:xfrm>
            <a:off x="-955081" y="855305"/>
            <a:ext cx="937949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Shaders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543EE3B-7DC4-37E5-86CD-842652978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05" y="2562880"/>
            <a:ext cx="6881185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Modular Shader Management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: A custom Shader class handles compilation, linking, and uniform updates, streamlining GPU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Realistic Lighting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: Shaders support advanced effects like roughness, rim lighting, ambient occlusion, and procedural fabric patterns for cloth.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Unified Material System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: Materials and lights are applied through structured methods (setMaterial, setLight) for consistent rendering.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Efficient Binding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: Utility functions simplify setting uniforms (e.g., matrices, vectors, floats) dynamically at runtime.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Error Handling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: An internal logger tracks shader load and compile-time errors for easier debugging.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Flexible Rendering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: The system supports both procedural shading (for balls) and texture-based shading (for cloth).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1D3961-E9EB-FB7F-517B-E6CF779437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958"/>
          <a:stretch/>
        </p:blipFill>
        <p:spPr>
          <a:xfrm>
            <a:off x="9521580" y="194264"/>
            <a:ext cx="7235689" cy="100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2988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Gradient Minima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5240</TotalTime>
  <Words>1018</Words>
  <Application>Microsoft Office PowerPoint</Application>
  <PresentationFormat>Custom</PresentationFormat>
  <Paragraphs>85</Paragraphs>
  <Slides>15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Inter</vt:lpstr>
      <vt:lpstr>Gradient Minimal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Satrajit</dc:creator>
  <cp:lastModifiedBy>Satrajit Ghosh</cp:lastModifiedBy>
  <cp:revision>11</cp:revision>
  <dcterms:modified xsi:type="dcterms:W3CDTF">2025-05-08T22:04:33Z</dcterms:modified>
</cp:coreProperties>
</file>